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85" r:id="rId4"/>
  </p:sldMasterIdLst>
  <p:notesMasterIdLst>
    <p:notesMasterId r:id="rId23"/>
  </p:notesMasterIdLst>
  <p:handoutMasterIdLst>
    <p:handoutMasterId r:id="rId24"/>
  </p:handoutMasterIdLst>
  <p:sldIdLst>
    <p:sldId id="675" r:id="rId5"/>
    <p:sldId id="722" r:id="rId6"/>
    <p:sldId id="729" r:id="rId7"/>
    <p:sldId id="738" r:id="rId8"/>
    <p:sldId id="730" r:id="rId9"/>
    <p:sldId id="713" r:id="rId10"/>
    <p:sldId id="726" r:id="rId11"/>
    <p:sldId id="732" r:id="rId12"/>
    <p:sldId id="728" r:id="rId13"/>
    <p:sldId id="733" r:id="rId14"/>
    <p:sldId id="731" r:id="rId15"/>
    <p:sldId id="734" r:id="rId16"/>
    <p:sldId id="724" r:id="rId17"/>
    <p:sldId id="736" r:id="rId18"/>
    <p:sldId id="737" r:id="rId19"/>
    <p:sldId id="708" r:id="rId20"/>
    <p:sldId id="723" r:id="rId21"/>
    <p:sldId id="688" r:id="rId22"/>
  </p:sldIdLst>
  <p:sldSz cx="9144000" cy="6858000" type="screen4x3"/>
  <p:notesSz cx="9866313" cy="6735763"/>
  <p:embeddedFontLst>
    <p:embeddedFont>
      <p:font typeface="Cambria Math" panose="02040503050406030204" pitchFamily="18" charset="0"/>
      <p:regular r:id="rId25"/>
    </p:embeddedFont>
    <p:embeddedFont>
      <p:font typeface="Consolas" panose="020B0609020204030204" pitchFamily="49" charset="0"/>
      <p:regular r:id="rId26"/>
      <p:bold r:id="rId27"/>
      <p:italic r:id="rId28"/>
      <p:boldItalic r:id="rId29"/>
    </p:embeddedFont>
    <p:embeddedFont>
      <p:font typeface="맑은 고딕" panose="020B0503020000020004" pitchFamily="50" charset="-127"/>
      <p:regular r:id="rId30"/>
      <p:bold r:id="rId31"/>
    </p:embeddedFont>
    <p:embeddedFont>
      <p:font typeface="함초롬돋움" panose="020B0604000101010101" pitchFamily="50" charset="-127"/>
      <p:regular r:id="rId32"/>
      <p:bold r:id="rId3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8">
          <p15:clr>
            <a:srgbClr val="A4A3A4"/>
          </p15:clr>
        </p15:guide>
        <p15:guide id="2" pos="287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jhdjh@korea.edu" initials="d" lastIdx="1" clrIdx="0">
    <p:extLst>
      <p:ext uri="{19B8F6BF-5375-455C-9EA6-DF929625EA0E}">
        <p15:presenceInfo xmlns:p15="http://schemas.microsoft.com/office/powerpoint/2012/main" userId="djhdjh@korea.edu" providerId="None"/>
      </p:ext>
    </p:extLst>
  </p:cmAuthor>
  <p:cmAuthor id="2" name="도재형[ 학부재학 / 컴퓨터학과 ]" initials="도학/컴]" lastIdx="1" clrIdx="1">
    <p:extLst>
      <p:ext uri="{19B8F6BF-5375-455C-9EA6-DF929625EA0E}">
        <p15:presenceInfo xmlns:p15="http://schemas.microsoft.com/office/powerpoint/2012/main" userId="도재형[ 학부재학 / 컴퓨터학과 ]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249BB"/>
    <a:srgbClr val="FF5700"/>
    <a:srgbClr val="0000FF"/>
    <a:srgbClr val="FF0000"/>
    <a:srgbClr val="F17FE9"/>
    <a:srgbClr val="3B6A45"/>
    <a:srgbClr val="7F317D"/>
    <a:srgbClr val="EC4B3D"/>
    <a:srgbClr val="FFC9FF"/>
    <a:srgbClr val="FF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75" autoAdjust="0"/>
    <p:restoredTop sz="92568" autoAdjust="0"/>
  </p:normalViewPr>
  <p:slideViewPr>
    <p:cSldViewPr snapToGrid="0">
      <p:cViewPr varScale="1">
        <p:scale>
          <a:sx n="81" d="100"/>
          <a:sy n="81" d="100"/>
        </p:scale>
        <p:origin x="1278" y="96"/>
      </p:cViewPr>
      <p:guideLst>
        <p:guide orient="horz" pos="2158"/>
        <p:guide pos="2878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2.fntdata"/><Relationship Id="rId21" Type="http://schemas.openxmlformats.org/officeDocument/2006/relationships/slide" Target="slides/slide17.xml"/><Relationship Id="rId34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5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32" Type="http://schemas.openxmlformats.org/officeDocument/2006/relationships/font" Target="fonts/font8.fntdata"/><Relationship Id="rId37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4.fntdata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7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4276255" cy="33814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587733" y="0"/>
            <a:ext cx="4276254" cy="33814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324D04-7639-4831-8EFB-E99592B700AC}" type="datetimeFigureOut">
              <a:rPr lang="ko-KR" altLang="en-US" smtClean="0"/>
              <a:t>2022-05-31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1" y="6397620"/>
            <a:ext cx="4276255" cy="33814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587733" y="6397620"/>
            <a:ext cx="4276254" cy="33814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CDE7B6-E1CA-4D43-BB3B-2407EE7A5D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174629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248025" y="504825"/>
            <a:ext cx="3370263" cy="25273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86632" y="3199488"/>
            <a:ext cx="7893050" cy="3031093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6397806"/>
            <a:ext cx="4275403" cy="336788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588627" y="6397806"/>
            <a:ext cx="4275403" cy="336788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 lang="ko-KR" altLang="en-US"/>
            </a:pPr>
            <a:fld id="{09F4262C-968C-4EE9-8164-CE16364706B3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756449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1pPr>
    <a:lvl2pPr marL="4572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2pPr>
    <a:lvl3pPr marL="9144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3pPr>
    <a:lvl4pPr marL="13716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4pPr>
    <a:lvl5pPr marL="18288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5pPr>
    <a:lvl6pPr marL="22860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6pPr>
    <a:lvl7pPr marL="27432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7pPr>
    <a:lvl8pPr marL="32004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8pPr>
    <a:lvl9pPr marL="36576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09F4262C-968C-4EE9-8164-CE16364706B3}" type="slidenum">
              <a:rPr lang="ko-KR" altLang="en-US" smtClean="0"/>
              <a:pPr lvl="0">
                <a:defRPr lang="ko-KR" altLang="en-US"/>
              </a:pPr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43991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09F4262C-968C-4EE9-8164-CE16364706B3}" type="slidenum">
              <a:rPr lang="ko-KR" altLang="en-US" smtClean="0"/>
              <a:pPr lvl="0">
                <a:defRPr lang="ko-KR" altLang="en-US"/>
              </a:pPr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6698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09F4262C-968C-4EE9-8164-CE16364706B3}" type="slidenum">
              <a:rPr lang="ko-KR" altLang="en-US" smtClean="0"/>
              <a:pPr lvl="0">
                <a:defRPr lang="ko-KR" altLang="en-US"/>
              </a:pPr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75494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422371" y="2093553"/>
            <a:ext cx="8280000" cy="893874"/>
          </a:xfrm>
          <a:prstGeom prst="rect">
            <a:avLst/>
          </a:prstGeom>
        </p:spPr>
        <p:txBody>
          <a:bodyPr anchor="b"/>
          <a:lstStyle>
            <a:lvl1pPr algn="ctr">
              <a:defRPr lang="en-US" altLang="ko-KR" sz="2400" dirty="0">
                <a:latin typeface="+mn-lt"/>
              </a:defRPr>
            </a:lvl1pPr>
          </a:lstStyle>
          <a:p>
            <a:r>
              <a:rPr lang="en-US" altLang="ko-KR"/>
              <a:t>Title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 hasCustomPrompt="1"/>
          </p:nvPr>
        </p:nvSpPr>
        <p:spPr>
          <a:xfrm>
            <a:off x="1133371" y="3265934"/>
            <a:ext cx="6858000" cy="21602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20000"/>
              </a:lnSpc>
              <a:buNone/>
              <a:defRPr sz="1600" b="0">
                <a:latin typeface="+mn-lt"/>
                <a:ea typeface="+mj-ea"/>
                <a:cs typeface="Arial" panose="020B0604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altLang="ko-KR"/>
              <a:t>Author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76456" y="6484255"/>
            <a:ext cx="3780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+mj-ea"/>
                <a:ea typeface="+mj-ea"/>
              </a:defRPr>
            </a:lvl1pPr>
          </a:lstStyle>
          <a:p>
            <a:fld id="{800C6A38-4290-41DD-B95C-4155372FD4AF}" type="slidenum">
              <a:rPr lang="ko-KR" altLang="en-US" smtClean="0"/>
              <a:pPr/>
              <a:t>‹#›</a:t>
            </a:fld>
            <a:endParaRPr lang="ko-KR" altLang="en-US"/>
          </a:p>
        </p:txBody>
      </p:sp>
      <p:grpSp>
        <p:nvGrpSpPr>
          <p:cNvPr id="18" name="그룹 17"/>
          <p:cNvGrpSpPr/>
          <p:nvPr userDrawn="1"/>
        </p:nvGrpSpPr>
        <p:grpSpPr>
          <a:xfrm>
            <a:off x="422371" y="3032956"/>
            <a:ext cx="8280000" cy="54000"/>
            <a:chOff x="432000" y="2636568"/>
            <a:chExt cx="8280000" cy="54000"/>
          </a:xfrm>
        </p:grpSpPr>
        <p:sp>
          <p:nvSpPr>
            <p:cNvPr id="10" name="직사각형 9"/>
            <p:cNvSpPr/>
            <p:nvPr/>
          </p:nvSpPr>
          <p:spPr>
            <a:xfrm>
              <a:off x="432000" y="2636568"/>
              <a:ext cx="8280000" cy="540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7046242" y="2636568"/>
              <a:ext cx="828000" cy="540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6208484" y="2636568"/>
              <a:ext cx="414000" cy="540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5784727" y="2636568"/>
              <a:ext cx="207000" cy="540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6359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163268" y="152636"/>
            <a:ext cx="7886700" cy="588053"/>
          </a:xfrm>
          <a:prstGeom prst="rect">
            <a:avLst/>
          </a:prstGeom>
        </p:spPr>
        <p:txBody>
          <a:bodyPr/>
          <a:lstStyle>
            <a:lvl1pPr>
              <a:defRPr b="1">
                <a:latin typeface="+mj-lt"/>
                <a:ea typeface="+mj-ea"/>
              </a:defRPr>
            </a:lvl1pPr>
          </a:lstStyle>
          <a:p>
            <a:r>
              <a:rPr lang="en-US" altLang="ko-KR"/>
              <a:t>Title</a:t>
            </a:r>
            <a:endParaRPr lang="ko-KR" altLang="en-US"/>
          </a:p>
        </p:txBody>
      </p:sp>
      <p:grpSp>
        <p:nvGrpSpPr>
          <p:cNvPr id="7" name="그룹 6"/>
          <p:cNvGrpSpPr/>
          <p:nvPr userDrawn="1"/>
        </p:nvGrpSpPr>
        <p:grpSpPr>
          <a:xfrm>
            <a:off x="0" y="782712"/>
            <a:ext cx="7200000" cy="54000"/>
            <a:chOff x="0" y="764704"/>
            <a:chExt cx="7200000" cy="54000"/>
          </a:xfrm>
        </p:grpSpPr>
        <p:sp>
          <p:nvSpPr>
            <p:cNvPr id="8" name="직사각형 7"/>
            <p:cNvSpPr/>
            <p:nvPr/>
          </p:nvSpPr>
          <p:spPr>
            <a:xfrm>
              <a:off x="0" y="764704"/>
              <a:ext cx="7200000" cy="540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9" name="직사각형 8"/>
            <p:cNvSpPr/>
            <p:nvPr userDrawn="1"/>
          </p:nvSpPr>
          <p:spPr>
            <a:xfrm>
              <a:off x="5751515" y="764704"/>
              <a:ext cx="720000" cy="540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10" name="직사각형 9"/>
            <p:cNvSpPr/>
            <p:nvPr userDrawn="1"/>
          </p:nvSpPr>
          <p:spPr>
            <a:xfrm>
              <a:off x="5023030" y="764704"/>
              <a:ext cx="360000" cy="540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11" name="직사각형 10"/>
            <p:cNvSpPr/>
            <p:nvPr userDrawn="1"/>
          </p:nvSpPr>
          <p:spPr>
            <a:xfrm>
              <a:off x="4654545" y="764704"/>
              <a:ext cx="180000" cy="540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ea"/>
                <a:ea typeface="+mj-ea"/>
              </a:endParaRPr>
            </a:p>
          </p:txBody>
        </p:sp>
      </p:grpSp>
      <p:sp>
        <p:nvSpPr>
          <p:cNvPr id="17" name="텍스트 개체 틀 16"/>
          <p:cNvSpPr>
            <a:spLocks noGrp="1"/>
          </p:cNvSpPr>
          <p:nvPr>
            <p:ph type="body" sz="quarter" idx="13" hasCustomPrompt="1"/>
          </p:nvPr>
        </p:nvSpPr>
        <p:spPr>
          <a:xfrm>
            <a:off x="521550" y="1088740"/>
            <a:ext cx="8100900" cy="5040312"/>
          </a:xfrm>
          <a:prstGeom prst="rect">
            <a:avLst/>
          </a:prstGeom>
        </p:spPr>
        <p:txBody>
          <a:bodyPr>
            <a:normAutofit/>
          </a:bodyPr>
          <a:lstStyle>
            <a:lvl1pPr latinLnBrk="0">
              <a:defRPr sz="1800" b="0">
                <a:latin typeface="+mn-lt"/>
                <a:ea typeface="+mn-ea"/>
                <a:cs typeface="Arial" panose="020B0604020202020204" pitchFamily="34" charset="0"/>
              </a:defRPr>
            </a:lvl1pPr>
            <a:lvl2pPr latinLnBrk="0">
              <a:defRPr sz="1600">
                <a:latin typeface="+mn-lt"/>
                <a:ea typeface="+mn-ea"/>
                <a:cs typeface="Arial" panose="020B0604020202020204" pitchFamily="34" charset="0"/>
              </a:defRPr>
            </a:lvl2pPr>
            <a:lvl3pPr latinLnBrk="0">
              <a:defRPr sz="1400">
                <a:latin typeface="+mn-lt"/>
                <a:ea typeface="+mn-ea"/>
                <a:cs typeface="Arial" panose="020B0604020202020204" pitchFamily="34" charset="0"/>
              </a:defRPr>
            </a:lvl3pPr>
            <a:lvl4pPr latinLnBrk="0">
              <a:defRPr sz="1200">
                <a:latin typeface="+mn-lt"/>
                <a:ea typeface="+mn-ea"/>
                <a:cs typeface="Arial" panose="020B0604020202020204" pitchFamily="34" charset="0"/>
              </a:defRPr>
            </a:lvl4pPr>
            <a:lvl5pPr latinLnBrk="0">
              <a:defRPr sz="1200">
                <a:latin typeface="+mn-lt"/>
                <a:ea typeface="+mn-ea"/>
                <a:cs typeface="Arial" panose="020B0604020202020204" pitchFamily="34" charset="0"/>
              </a:defRPr>
            </a:lvl5pPr>
          </a:lstStyle>
          <a:p>
            <a:pPr lvl="0"/>
            <a:r>
              <a:rPr lang="en-US" altLang="ko-KR"/>
              <a:t>Contents</a:t>
            </a:r>
            <a:endParaRPr lang="ko-KR" altLang="en-US"/>
          </a:p>
          <a:p>
            <a:pPr lvl="1"/>
            <a:r>
              <a:rPr lang="en-US" altLang="ko-KR"/>
              <a:t>Second Contents</a:t>
            </a:r>
            <a:endParaRPr lang="ko-KR" altLang="en-US"/>
          </a:p>
          <a:p>
            <a:pPr lvl="2"/>
            <a:r>
              <a:rPr lang="en-US" altLang="ko-KR"/>
              <a:t>Third Contents</a:t>
            </a:r>
            <a:endParaRPr lang="ko-KR" altLang="en-US"/>
          </a:p>
          <a:p>
            <a:pPr lvl="3"/>
            <a:r>
              <a:rPr lang="en-US" altLang="ko-KR"/>
              <a:t>Fourth Contents</a:t>
            </a:r>
            <a:endParaRPr lang="ko-KR" altLang="en-US"/>
          </a:p>
          <a:p>
            <a:pPr lvl="4"/>
            <a:r>
              <a:rPr lang="en-US" altLang="ko-KR"/>
              <a:t>Fifth Contents</a:t>
            </a:r>
            <a:endParaRPr lang="ko-KR" altLang="en-US"/>
          </a:p>
        </p:txBody>
      </p:sp>
      <p:sp>
        <p:nvSpPr>
          <p:cNvPr id="14" name="슬라이드 번호 개체 틀 2">
            <a:extLst>
              <a:ext uri="{FF2B5EF4-FFF2-40B4-BE49-F238E27FC236}">
                <a16:creationId xmlns:a16="http://schemas.microsoft.com/office/drawing/2014/main" id="{D140823A-69AD-4D0E-A2C9-9CA6ADC518D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76570" y="6485330"/>
            <a:ext cx="378000" cy="365125"/>
          </a:xfrm>
        </p:spPr>
        <p:txBody>
          <a:bodyPr/>
          <a:lstStyle/>
          <a:p>
            <a:fld id="{800C6A38-4290-41DD-B95C-4155372FD4A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23642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59A60737-A25A-4DFF-A124-1EC0100A5CA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2371" y="2103078"/>
            <a:ext cx="8280000" cy="893874"/>
          </a:xfrm>
          <a:prstGeom prst="rect">
            <a:avLst/>
          </a:prstGeom>
        </p:spPr>
        <p:txBody>
          <a:bodyPr anchor="b"/>
          <a:lstStyle>
            <a:lvl1pPr algn="ctr">
              <a:defRPr lang="en-US" altLang="ko-KR" sz="2400" dirty="0">
                <a:latin typeface="+mn-lt"/>
              </a:defRPr>
            </a:lvl1pPr>
          </a:lstStyle>
          <a:p>
            <a:r>
              <a:rPr lang="en-US" altLang="ko-KR"/>
              <a:t>Title</a:t>
            </a:r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01B3C130-E8E9-49E9-886D-94F8960E643B}"/>
              </a:ext>
            </a:extLst>
          </p:cNvPr>
          <p:cNvGrpSpPr/>
          <p:nvPr userDrawn="1"/>
        </p:nvGrpSpPr>
        <p:grpSpPr>
          <a:xfrm>
            <a:off x="422371" y="3032956"/>
            <a:ext cx="8280000" cy="54000"/>
            <a:chOff x="432000" y="2636568"/>
            <a:chExt cx="8280000" cy="54000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07EADA55-1873-4D50-A383-E64F13D81737}"/>
                </a:ext>
              </a:extLst>
            </p:cNvPr>
            <p:cNvSpPr/>
            <p:nvPr/>
          </p:nvSpPr>
          <p:spPr>
            <a:xfrm>
              <a:off x="432000" y="2636568"/>
              <a:ext cx="8280000" cy="540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A774F6-5171-4CE3-9412-5FC1E35308F1}"/>
                </a:ext>
              </a:extLst>
            </p:cNvPr>
            <p:cNvSpPr/>
            <p:nvPr/>
          </p:nvSpPr>
          <p:spPr>
            <a:xfrm>
              <a:off x="7046242" y="2636568"/>
              <a:ext cx="828000" cy="540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69550D14-A615-4DFF-BEE1-4128AE074C8A}"/>
                </a:ext>
              </a:extLst>
            </p:cNvPr>
            <p:cNvSpPr/>
            <p:nvPr/>
          </p:nvSpPr>
          <p:spPr>
            <a:xfrm>
              <a:off x="6208484" y="2636568"/>
              <a:ext cx="414000" cy="540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1BF706AF-6E8A-46EC-B26B-120EFD8A6E3A}"/>
                </a:ext>
              </a:extLst>
            </p:cNvPr>
            <p:cNvSpPr/>
            <p:nvPr/>
          </p:nvSpPr>
          <p:spPr>
            <a:xfrm>
              <a:off x="5784727" y="2636568"/>
              <a:ext cx="207000" cy="540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latin typeface="+mj-ea"/>
                <a:ea typeface="+mj-ea"/>
              </a:endParaRPr>
            </a:p>
          </p:txBody>
        </p:sp>
      </p:grpSp>
      <p:sp>
        <p:nvSpPr>
          <p:cNvPr id="10" name="슬라이드 번호 개체 틀 5">
            <a:extLst>
              <a:ext uri="{FF2B5EF4-FFF2-40B4-BE49-F238E27FC236}">
                <a16:creationId xmlns:a16="http://schemas.microsoft.com/office/drawing/2014/main" id="{9C0F5E6C-DD5D-421F-8FB3-CD27D5EC9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76456" y="6484255"/>
            <a:ext cx="3780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+mj-ea"/>
                <a:ea typeface="+mj-ea"/>
              </a:defRPr>
            </a:lvl1pPr>
          </a:lstStyle>
          <a:p>
            <a:fld id="{800C6A38-4290-41DD-B95C-4155372FD4A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25956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/>
          <p:cNvSpPr/>
          <p:nvPr/>
        </p:nvSpPr>
        <p:spPr>
          <a:xfrm>
            <a:off x="0" y="6597440"/>
            <a:ext cx="9144000" cy="26056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>
                <a:latin typeface="+mj-ea"/>
                <a:ea typeface="+mj-ea"/>
              </a:rPr>
              <a:t>Media Lab</a:t>
            </a:r>
            <a:endParaRPr lang="ko-KR" altLang="en-US" sz="1200">
              <a:latin typeface="+mj-ea"/>
              <a:ea typeface="+mj-ea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8676570" y="6398318"/>
            <a:ext cx="396000" cy="39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34" name="직사각형 33"/>
          <p:cNvSpPr/>
          <p:nvPr userDrawn="1"/>
        </p:nvSpPr>
        <p:spPr>
          <a:xfrm>
            <a:off x="8694570" y="6416318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ko-KR" altLang="en-US" sz="1000" b="1">
              <a:latin typeface="+mj-ea"/>
              <a:ea typeface="+mj-ea"/>
            </a:endParaRPr>
          </a:p>
        </p:txBody>
      </p:sp>
      <p:sp>
        <p:nvSpPr>
          <p:cNvPr id="35" name="타원 34"/>
          <p:cNvSpPr/>
          <p:nvPr/>
        </p:nvSpPr>
        <p:spPr>
          <a:xfrm>
            <a:off x="8720189" y="6447742"/>
            <a:ext cx="110787" cy="11078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76570" y="6485330"/>
            <a:ext cx="378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59300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  <p:sldLayoutId id="2147483774" r:id="rId2"/>
    <p:sldLayoutId id="2147483775" r:id="rId3"/>
  </p:sldLayoutIdLst>
  <p:hf hdr="0" dt="0"/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j-ea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150000"/>
        </a:lnSpc>
        <a:spcBef>
          <a:spcPts val="750"/>
        </a:spcBef>
        <a:buFont typeface="Wingdings" panose="05000000000000000000" pitchFamily="2" charset="2"/>
        <a:buChar char="§"/>
        <a:defRPr sz="2100" kern="1200">
          <a:solidFill>
            <a:schemeClr val="tx1"/>
          </a:solidFill>
          <a:latin typeface="+mn-ea"/>
          <a:ea typeface="+mn-ea"/>
          <a:cs typeface="Arial" panose="020B0604020202020204" pitchFamily="34" charset="0"/>
        </a:defRPr>
      </a:lvl1pPr>
      <a:lvl2pPr marL="514350" indent="-171450" algn="l" defTabSz="685800" rtl="0" eaLnBrk="1" latinLnBrk="1" hangingPunct="1">
        <a:lnSpc>
          <a:spcPct val="15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ea"/>
          <a:ea typeface="+mn-ea"/>
          <a:cs typeface="Arial" panose="020B0604020202020204" pitchFamily="34" charset="0"/>
        </a:defRPr>
      </a:lvl2pPr>
      <a:lvl3pPr marL="857250" indent="-171450" algn="l" defTabSz="685800" rtl="0" eaLnBrk="1" latinLnBrk="1" hangingPunct="1">
        <a:lnSpc>
          <a:spcPct val="15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ea"/>
          <a:ea typeface="+mn-ea"/>
          <a:cs typeface="Arial" panose="020B0604020202020204" pitchFamily="34" charset="0"/>
        </a:defRPr>
      </a:lvl3pPr>
      <a:lvl4pPr marL="1200150" indent="-171450" algn="l" defTabSz="685800" rtl="0" eaLnBrk="1" latinLnBrk="1" hangingPunct="1">
        <a:lnSpc>
          <a:spcPct val="15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ea"/>
          <a:ea typeface="+mn-ea"/>
          <a:cs typeface="Arial" panose="020B0604020202020204" pitchFamily="34" charset="0"/>
        </a:defRPr>
      </a:lvl4pPr>
      <a:lvl5pPr marL="1543050" indent="-171450" algn="l" defTabSz="685800" rtl="0" eaLnBrk="1" latinLnBrk="1" hangingPunct="1">
        <a:lnSpc>
          <a:spcPct val="15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ea"/>
          <a:ea typeface="+mn-ea"/>
          <a:cs typeface="Arial" panose="020B0604020202020204" pitchFamily="34" charset="0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mailto:2022.CG.TA@gmail.com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visualstudio.microsoft.com/ko/downloads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9">
            <a:extLst>
              <a:ext uri="{FF2B5EF4-FFF2-40B4-BE49-F238E27FC236}">
                <a16:creationId xmlns:a16="http://schemas.microsoft.com/office/drawing/2014/main" id="{FA4143FF-47BD-4F41-95E3-78A3C63C6B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2371" y="2093553"/>
            <a:ext cx="8280000" cy="893874"/>
          </a:xfrm>
        </p:spPr>
        <p:txBody>
          <a:bodyPr/>
          <a:lstStyle/>
          <a:p>
            <a:pPr algn="l"/>
            <a:r>
              <a:rPr lang="en-US" altLang="ko-KR" sz="4000" dirty="0"/>
              <a:t>Homework 3</a:t>
            </a:r>
            <a:endParaRPr lang="ko-KR" altLang="en-US" sz="4000" dirty="0"/>
          </a:p>
        </p:txBody>
      </p:sp>
      <p:sp>
        <p:nvSpPr>
          <p:cNvPr id="11" name="부제목 10">
            <a:extLst>
              <a:ext uri="{FF2B5EF4-FFF2-40B4-BE49-F238E27FC236}">
                <a16:creationId xmlns:a16="http://schemas.microsoft.com/office/drawing/2014/main" id="{1B7EF4E0-8CD3-4332-96FF-AC05B7EFC1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33475" y="3870326"/>
            <a:ext cx="6858000" cy="1555749"/>
          </a:xfrm>
        </p:spPr>
        <p:txBody>
          <a:bodyPr>
            <a:normAutofit/>
          </a:bodyPr>
          <a:lstStyle/>
          <a:p>
            <a:r>
              <a:rPr lang="en-US" altLang="ko-KR" sz="2000"/>
              <a:t>COSE331 Computer Graphics</a:t>
            </a:r>
            <a:endParaRPr lang="ko-KR" altLang="en-US" sz="200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41B0216-4BEA-4DA4-9004-EC8180B71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76456" y="6484255"/>
            <a:ext cx="378000" cy="365125"/>
          </a:xfrm>
        </p:spPr>
        <p:txBody>
          <a:bodyPr/>
          <a:lstStyle/>
          <a:p>
            <a:fld id="{800C6A38-4290-41DD-B95C-4155372FD4AF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8228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4E796C-3045-4A1D-A967-04C3AA275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Problem 2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34F9DC9-C56B-41CC-BD50-E1BEBBC27BD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10</a:t>
            </a:fld>
            <a:endParaRPr lang="ko-KR" alt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547626A-7716-1B88-012A-17E3D7E9D86A}"/>
              </a:ext>
            </a:extLst>
          </p:cNvPr>
          <p:cNvGrpSpPr/>
          <p:nvPr/>
        </p:nvGrpSpPr>
        <p:grpSpPr>
          <a:xfrm>
            <a:off x="1204622" y="1126627"/>
            <a:ext cx="6368419" cy="4897561"/>
            <a:chOff x="1204622" y="1126627"/>
            <a:chExt cx="6368419" cy="4897561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F8F36A16-AD42-97E1-1E05-2EF1B46300C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04622" y="1126627"/>
              <a:ext cx="6368419" cy="4897561"/>
            </a:xfrm>
            <a:prstGeom prst="rect">
              <a:avLst/>
            </a:prstGeom>
          </p:spPr>
        </p:pic>
        <p:cxnSp>
          <p:nvCxnSpPr>
            <p:cNvPr id="10" name="Straight Arrow Connector 5">
              <a:extLst>
                <a:ext uri="{FF2B5EF4-FFF2-40B4-BE49-F238E27FC236}">
                  <a16:creationId xmlns:a16="http://schemas.microsoft.com/office/drawing/2014/main" id="{9EAB1E26-9F68-D125-457D-CB236C1D11D1}"/>
                </a:ext>
              </a:extLst>
            </p:cNvPr>
            <p:cNvCxnSpPr>
              <a:cxnSpLocks/>
            </p:cNvCxnSpPr>
            <p:nvPr/>
          </p:nvCxnSpPr>
          <p:spPr>
            <a:xfrm>
              <a:off x="3439886" y="1558835"/>
              <a:ext cx="505096" cy="1207644"/>
            </a:xfrm>
            <a:prstGeom prst="straightConnector1">
              <a:avLst/>
            </a:prstGeom>
            <a:ln w="31750">
              <a:solidFill>
                <a:srgbClr val="FF000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887204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4E796C-3045-4A1D-A967-04C3AA275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Problem 3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B400480-7A6F-4D0E-ABD2-69AA2920E2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>
                <a:latin typeface="Consolas" panose="020B0609020204030204" pitchFamily="49" charset="0"/>
              </a:rPr>
              <a:t>bool </a:t>
            </a:r>
            <a:r>
              <a:rPr lang="en-US" altLang="ko-KR" dirty="0" err="1">
                <a:latin typeface="Consolas" panose="020B0609020204030204" pitchFamily="49" charset="0"/>
              </a:rPr>
              <a:t>is_lighted</a:t>
            </a:r>
            <a:r>
              <a:rPr lang="en-US" altLang="ko-KR" dirty="0">
                <a:latin typeface="Consolas" panose="020B0609020204030204" pitchFamily="49" charset="0"/>
              </a:rPr>
              <a:t>(vec3 eye)</a:t>
            </a:r>
          </a:p>
          <a:p>
            <a:pPr lvl="1"/>
            <a:r>
              <a:rPr lang="en-US" altLang="ko-KR" dirty="0"/>
              <a:t>Determine if the surface is in shadow.</a:t>
            </a:r>
          </a:p>
          <a:p>
            <a:pPr lvl="1"/>
            <a:r>
              <a:rPr lang="en-US" altLang="ko-KR" dirty="0"/>
              <a:t>Use the function </a:t>
            </a:r>
            <a:r>
              <a:rPr lang="en-US" altLang="ko-KR" dirty="0" err="1">
                <a:latin typeface="Consolas" panose="020B0609020204030204" pitchFamily="49" charset="0"/>
              </a:rPr>
              <a:t>get_closest_hit</a:t>
            </a:r>
            <a:r>
              <a:rPr lang="en-US" altLang="ko-KR" dirty="0"/>
              <a:t> to see if the shadow ray hit an object.</a:t>
            </a:r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marL="342900" lvl="1" indent="0">
              <a:buNone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34F9DC9-C56B-41CC-BD50-E1BEBBC27BD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40826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4E796C-3045-4A1D-A967-04C3AA275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Problem 3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34F9DC9-C56B-41CC-BD50-E1BEBBC27BD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12</a:t>
            </a:fld>
            <a:endParaRPr lang="ko-KR" alt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32D04FF-E197-12FF-D9B0-387649F89059}"/>
              </a:ext>
            </a:extLst>
          </p:cNvPr>
          <p:cNvGrpSpPr/>
          <p:nvPr/>
        </p:nvGrpSpPr>
        <p:grpSpPr>
          <a:xfrm>
            <a:off x="1347109" y="1144472"/>
            <a:ext cx="6409100" cy="4928845"/>
            <a:chOff x="1347109" y="1144472"/>
            <a:chExt cx="6409100" cy="4928845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E5D74D7-6380-EF2C-A917-DF14460D619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7109" y="1144472"/>
              <a:ext cx="6409100" cy="4928845"/>
            </a:xfrm>
            <a:prstGeom prst="rect">
              <a:avLst/>
            </a:prstGeom>
          </p:spPr>
        </p:pic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4A91247C-1A96-278F-B6B9-7AA33F94433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54500" y="4804284"/>
              <a:ext cx="477232" cy="1031366"/>
            </a:xfrm>
            <a:prstGeom prst="straightConnector1">
              <a:avLst/>
            </a:prstGeom>
            <a:ln w="31750">
              <a:solidFill>
                <a:srgbClr val="FF000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486056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4E796C-3045-4A1D-A967-04C3AA275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Problem 4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B400480-7A6F-4D0E-ABD2-69AA2920E2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>
                <a:latin typeface="Consolas" panose="020B0609020204030204" pitchFamily="49" charset="0"/>
              </a:rPr>
              <a:t>void </a:t>
            </a:r>
            <a:r>
              <a:rPr lang="en-US" altLang="ko-KR" dirty="0" err="1">
                <a:latin typeface="Consolas" panose="020B0609020204030204" pitchFamily="49" charset="0"/>
              </a:rPr>
              <a:t>construct_normal_map</a:t>
            </a:r>
            <a:r>
              <a:rPr lang="en-US" altLang="ko-KR" dirty="0">
                <a:latin typeface="Consolas" panose="020B0609020204030204" pitchFamily="49" charset="0"/>
              </a:rPr>
              <a:t>(</a:t>
            </a:r>
            <a:r>
              <a:rPr lang="en-US" altLang="ko-KR" dirty="0" err="1">
                <a:latin typeface="Consolas" panose="020B0609020204030204" pitchFamily="49" charset="0"/>
              </a:rPr>
              <a:t>img_height</a:t>
            </a:r>
            <a:r>
              <a:rPr lang="en-US" altLang="ko-KR" dirty="0">
                <a:latin typeface="Consolas" panose="020B0609020204030204" pitchFamily="49" charset="0"/>
              </a:rPr>
              <a:t>, </a:t>
            </a:r>
            <a:r>
              <a:rPr lang="en-US" altLang="ko-KR" dirty="0" err="1">
                <a:latin typeface="Consolas" panose="020B0609020204030204" pitchFamily="49" charset="0"/>
              </a:rPr>
              <a:t>img_normal</a:t>
            </a:r>
            <a:r>
              <a:rPr lang="en-US" altLang="ko-KR" dirty="0">
                <a:latin typeface="Consolas" panose="020B0609020204030204" pitchFamily="49" charset="0"/>
              </a:rPr>
              <a:t>)</a:t>
            </a:r>
          </a:p>
          <a:p>
            <a:pPr lvl="1"/>
            <a:r>
              <a:rPr lang="en-US" altLang="ko-KR" dirty="0"/>
              <a:t>Construct a normal map from height map.</a:t>
            </a:r>
          </a:p>
          <a:p>
            <a:pPr lvl="1"/>
            <a:r>
              <a:rPr lang="en-US" altLang="ko-KR" dirty="0"/>
              <a:t>Height map, a grayscale image, is loaded from ./res/height_map.png to </a:t>
            </a:r>
            <a:r>
              <a:rPr lang="en-US" altLang="ko-KR" dirty="0" err="1">
                <a:latin typeface="Consolas" panose="020B0609020204030204" pitchFamily="49" charset="0"/>
              </a:rPr>
              <a:t>img_height</a:t>
            </a:r>
            <a:r>
              <a:rPr lang="en-US" altLang="ko-KR" dirty="0"/>
              <a:t> as RGB vector. Note that the RGB values are scaled between 0 and 1.</a:t>
            </a:r>
          </a:p>
          <a:p>
            <a:pPr lvl="1"/>
            <a:r>
              <a:rPr lang="en-US" altLang="ko-KR" dirty="0"/>
              <a:t>Save the normal map in </a:t>
            </a:r>
            <a:r>
              <a:rPr lang="en-US" altLang="ko-KR" dirty="0" err="1">
                <a:latin typeface="Consolas" panose="020B0609020204030204" pitchFamily="49" charset="0"/>
              </a:rPr>
              <a:t>img_normal</a:t>
            </a:r>
            <a:r>
              <a:rPr lang="en-US" altLang="ko-KR" dirty="0"/>
              <a:t>.</a:t>
            </a:r>
          </a:p>
          <a:p>
            <a:pPr marL="342900" lvl="1" indent="0">
              <a:buNone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34F9DC9-C56B-41CC-BD50-E1BEBBC27BD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68861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4E796C-3045-4A1D-A967-04C3AA275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Problem 4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B400480-7A6F-4D0E-ABD2-69AA2920E2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r>
              <a:rPr lang="en-US" altLang="ko-KR" dirty="0"/>
              <a:t>You can modify </a:t>
            </a:r>
            <a:r>
              <a:rPr lang="en-US" altLang="ko-KR" dirty="0">
                <a:latin typeface="Consolas" panose="020B0609020204030204" pitchFamily="49" charset="0"/>
              </a:rPr>
              <a:t>WINDOW_WIDTH</a:t>
            </a:r>
            <a:r>
              <a:rPr lang="en-US" altLang="ko-KR" dirty="0"/>
              <a:t> and </a:t>
            </a:r>
            <a:r>
              <a:rPr lang="en-US" altLang="ko-KR" dirty="0">
                <a:latin typeface="Consolas" panose="020B0609020204030204" pitchFamily="49" charset="0"/>
              </a:rPr>
              <a:t>WINDOW_HEIGHT</a:t>
            </a:r>
            <a:r>
              <a:rPr lang="en-US" altLang="ko-KR" dirty="0"/>
              <a:t> to get a higher resolution image.</a:t>
            </a:r>
          </a:p>
          <a:p>
            <a:pPr marL="342900" lvl="1" indent="0">
              <a:buNone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34F9DC9-C56B-41CC-BD50-E1BEBBC27BD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14</a:t>
            </a:fld>
            <a:endParaRPr lang="ko-KR" alt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3FD7C0A-5054-E1C4-BC53-EF1E96EB315B}"/>
              </a:ext>
            </a:extLst>
          </p:cNvPr>
          <p:cNvGrpSpPr/>
          <p:nvPr/>
        </p:nvGrpSpPr>
        <p:grpSpPr>
          <a:xfrm>
            <a:off x="278431" y="1544542"/>
            <a:ext cx="8587136" cy="2542364"/>
            <a:chOff x="278431" y="1544542"/>
            <a:chExt cx="8587136" cy="2542364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FA0A44FA-7F93-B8C2-81A7-B7BDD06850D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083" t="51916" r="33242" b="38324"/>
            <a:stretch/>
          </p:blipFill>
          <p:spPr>
            <a:xfrm>
              <a:off x="4922749" y="1544542"/>
              <a:ext cx="3942818" cy="2535012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3870C6C5-29E5-A1A7-E792-C7954C7D46C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040" t="51897" r="33231" b="38298"/>
            <a:stretch/>
          </p:blipFill>
          <p:spPr>
            <a:xfrm>
              <a:off x="278431" y="1551894"/>
              <a:ext cx="3942818" cy="2535012"/>
            </a:xfrm>
            <a:prstGeom prst="rect">
              <a:avLst/>
            </a:prstGeom>
          </p:spPr>
        </p:pic>
        <p:sp>
          <p:nvSpPr>
            <p:cNvPr id="8" name="화살표: 오른쪽 20">
              <a:extLst>
                <a:ext uri="{FF2B5EF4-FFF2-40B4-BE49-F238E27FC236}">
                  <a16:creationId xmlns:a16="http://schemas.microsoft.com/office/drawing/2014/main" id="{59A4A268-033F-70B1-2DEC-B4CDEE3CCEF5}"/>
                </a:ext>
              </a:extLst>
            </p:cNvPr>
            <p:cNvSpPr/>
            <p:nvPr/>
          </p:nvSpPr>
          <p:spPr>
            <a:xfrm>
              <a:off x="4390784" y="2701060"/>
              <a:ext cx="362430" cy="229327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67AE005B-900D-E078-0535-518AA89A558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046639" y="3407284"/>
              <a:ext cx="627692" cy="409066"/>
            </a:xfrm>
            <a:prstGeom prst="straightConnector1">
              <a:avLst/>
            </a:prstGeom>
            <a:ln w="31750">
              <a:solidFill>
                <a:srgbClr val="FF000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92FA8969-CA79-026B-F82F-1681E1DFBFB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624989" y="3362834"/>
              <a:ext cx="627692" cy="409066"/>
            </a:xfrm>
            <a:prstGeom prst="straightConnector1">
              <a:avLst/>
            </a:prstGeom>
            <a:ln w="31750">
              <a:solidFill>
                <a:srgbClr val="FF000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738501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5DD3AF-1142-E09A-634B-271D2D8B2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Result</a:t>
            </a:r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F58C7E-92A1-CB57-7A66-5ED8AFB0CF6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15</a:t>
            </a:fld>
            <a:endParaRPr lang="ko-KR" alt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800712A-B9BE-DF3A-ECD8-C62361E3FB7C}"/>
              </a:ext>
            </a:extLst>
          </p:cNvPr>
          <p:cNvGrpSpPr/>
          <p:nvPr/>
        </p:nvGrpSpPr>
        <p:grpSpPr>
          <a:xfrm>
            <a:off x="494490" y="2116818"/>
            <a:ext cx="8155019" cy="2841587"/>
            <a:chOff x="494490" y="2116818"/>
            <a:chExt cx="8155019" cy="284158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9E137D7-42EC-4559-0B47-076D5662487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54526" y="2116818"/>
              <a:ext cx="3694983" cy="2841585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EACBF8E7-24BC-6176-7EC9-A3D2EF3BEB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4490" y="2116820"/>
              <a:ext cx="3668562" cy="2841585"/>
            </a:xfrm>
            <a:prstGeom prst="rect">
              <a:avLst/>
            </a:prstGeom>
          </p:spPr>
        </p:pic>
        <p:sp>
          <p:nvSpPr>
            <p:cNvPr id="8" name="화살표: 오른쪽 20">
              <a:extLst>
                <a:ext uri="{FF2B5EF4-FFF2-40B4-BE49-F238E27FC236}">
                  <a16:creationId xmlns:a16="http://schemas.microsoft.com/office/drawing/2014/main" id="{C763315B-98B2-130E-8C82-15A8FC72964F}"/>
                </a:ext>
              </a:extLst>
            </p:cNvPr>
            <p:cNvSpPr/>
            <p:nvPr/>
          </p:nvSpPr>
          <p:spPr>
            <a:xfrm>
              <a:off x="4404639" y="3422950"/>
              <a:ext cx="362430" cy="229327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5551464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4E796C-3045-4A1D-A967-04C3AA275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struct </a:t>
            </a:r>
            <a:r>
              <a:rPr lang="en-US" altLang="ko-KR" dirty="0" err="1"/>
              <a:t>HitData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B400480-7A6F-4D0E-ABD2-69AA2920E2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latin typeface="Consolas" panose="020B0609020204030204" pitchFamily="49" charset="0"/>
              </a:rPr>
              <a:t>bool </a:t>
            </a:r>
            <a:r>
              <a:rPr lang="en-US" altLang="ko-KR" dirty="0" err="1">
                <a:latin typeface="Consolas" panose="020B0609020204030204" pitchFamily="49" charset="0"/>
              </a:rPr>
              <a:t>is_hit</a:t>
            </a:r>
            <a:endParaRPr lang="en-US" altLang="ko-KR" dirty="0">
              <a:latin typeface="Consolas" panose="020B0609020204030204" pitchFamily="49" charset="0"/>
            </a:endParaRPr>
          </a:p>
          <a:p>
            <a:pPr lvl="1"/>
            <a:r>
              <a:rPr lang="en-US" altLang="ko-KR" dirty="0"/>
              <a:t>False if the ray hit nothing</a:t>
            </a:r>
          </a:p>
          <a:p>
            <a:r>
              <a:rPr lang="en-US" altLang="ko-KR" dirty="0">
                <a:latin typeface="Consolas" panose="020B0609020204030204" pitchFamily="49" charset="0"/>
              </a:rPr>
              <a:t>vec3 position</a:t>
            </a:r>
          </a:p>
          <a:p>
            <a:pPr lvl="1"/>
            <a:r>
              <a:rPr lang="en-US" altLang="ko-KR" dirty="0"/>
              <a:t>Position of the closest hit</a:t>
            </a:r>
          </a:p>
          <a:p>
            <a:r>
              <a:rPr lang="en-US" altLang="ko-KR" dirty="0">
                <a:latin typeface="Consolas" panose="020B0609020204030204" pitchFamily="49" charset="0"/>
              </a:rPr>
              <a:t>vec3 normal</a:t>
            </a:r>
          </a:p>
          <a:p>
            <a:pPr lvl="1"/>
            <a:r>
              <a:rPr lang="en-US" altLang="ko-KR" dirty="0"/>
              <a:t>Normal vector of the hit surface</a:t>
            </a:r>
          </a:p>
          <a:p>
            <a:r>
              <a:rPr lang="en-US" altLang="ko-KR" dirty="0">
                <a:latin typeface="Consolas" panose="020B0609020204030204" pitchFamily="49" charset="0"/>
              </a:rPr>
              <a:t>float t</a:t>
            </a:r>
          </a:p>
          <a:p>
            <a:pPr lvl="1"/>
            <a:r>
              <a:rPr lang="en-US" altLang="ko-KR" dirty="0"/>
              <a:t>Distance from the ray origin to the hit position</a:t>
            </a:r>
          </a:p>
          <a:p>
            <a:r>
              <a:rPr lang="en-US" altLang="ko-KR" dirty="0">
                <a:latin typeface="Consolas" panose="020B0609020204030204" pitchFamily="49" charset="0"/>
              </a:rPr>
              <a:t>bool </a:t>
            </a:r>
            <a:r>
              <a:rPr lang="en-US" altLang="ko-KR" dirty="0" err="1">
                <a:latin typeface="Consolas" panose="020B0609020204030204" pitchFamily="49" charset="0"/>
              </a:rPr>
              <a:t>is_front</a:t>
            </a:r>
            <a:endParaRPr lang="en-US" altLang="ko-KR" dirty="0">
              <a:latin typeface="Consolas" panose="020B0609020204030204" pitchFamily="49" charset="0"/>
            </a:endParaRPr>
          </a:p>
          <a:p>
            <a:pPr lvl="1"/>
            <a:r>
              <a:rPr lang="en-US" altLang="ko-KR" dirty="0"/>
              <a:t>True if the ray hit the front face of the object, false when it hit the back face</a:t>
            </a:r>
          </a:p>
          <a:p>
            <a:r>
              <a:rPr lang="en-US" altLang="ko-KR" dirty="0">
                <a:latin typeface="Consolas" panose="020B0609020204030204" pitchFamily="49" charset="0"/>
              </a:rPr>
              <a:t>int </a:t>
            </a:r>
            <a:r>
              <a:rPr lang="en-US" altLang="ko-KR" dirty="0" err="1">
                <a:latin typeface="Consolas" panose="020B0609020204030204" pitchFamily="49" charset="0"/>
              </a:rPr>
              <a:t>object_index</a:t>
            </a:r>
            <a:endParaRPr lang="en-US" altLang="ko-KR" dirty="0">
              <a:latin typeface="Consolas" panose="020B0609020204030204" pitchFamily="49" charset="0"/>
            </a:endParaRPr>
          </a:p>
          <a:p>
            <a:pPr lvl="1"/>
            <a:r>
              <a:rPr lang="en-US" altLang="ko-KR" dirty="0"/>
              <a:t>ID of the hit object; 0~12 for spheres, 100 for floor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34F9DC9-C56B-41CC-BD50-E1BEBBC27BD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34413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4E796C-3045-4A1D-A967-04C3AA275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struct material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B400480-7A6F-4D0E-ABD2-69AA2920E2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>
                <a:latin typeface="Consolas" panose="020B0609020204030204" pitchFamily="49" charset="0"/>
              </a:rPr>
              <a:t>vec3 color</a:t>
            </a:r>
          </a:p>
          <a:p>
            <a:r>
              <a:rPr lang="en-US" altLang="ko-KR" dirty="0">
                <a:latin typeface="Consolas" panose="020B0609020204030204" pitchFamily="49" charset="0"/>
              </a:rPr>
              <a:t>float diffuse, ambient, specular</a:t>
            </a:r>
          </a:p>
          <a:p>
            <a:pPr lvl="1"/>
            <a:r>
              <a:rPr lang="en-US" altLang="ko-KR" dirty="0"/>
              <a:t>Variables used in </a:t>
            </a:r>
            <a:r>
              <a:rPr lang="en-US" altLang="ko-KR" dirty="0" err="1"/>
              <a:t>Phong</a:t>
            </a:r>
            <a:r>
              <a:rPr lang="en-US" altLang="ko-KR" dirty="0"/>
              <a:t> shading</a:t>
            </a:r>
          </a:p>
          <a:p>
            <a:r>
              <a:rPr lang="en-US" altLang="ko-KR" dirty="0">
                <a:latin typeface="Consolas" panose="020B0609020204030204" pitchFamily="49" charset="0"/>
              </a:rPr>
              <a:t>float n</a:t>
            </a:r>
          </a:p>
          <a:p>
            <a:pPr lvl="1"/>
            <a:r>
              <a:rPr lang="en-US" altLang="ko-KR" dirty="0"/>
              <a:t>Refractive index of the material (see page 9)</a:t>
            </a:r>
          </a:p>
          <a:p>
            <a:r>
              <a:rPr lang="en-US" altLang="ko-KR" dirty="0">
                <a:latin typeface="Consolas" panose="020B0609020204030204" pitchFamily="49" charset="0"/>
              </a:rPr>
              <a:t>float reflection, refraction</a:t>
            </a:r>
          </a:p>
          <a:p>
            <a:pPr lvl="1"/>
            <a:r>
              <a:rPr lang="en-US" altLang="ko-KR" dirty="0"/>
              <a:t>Specular reflectance coefficient and transmission coefficient of the material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34F9DC9-C56B-41CC-BD50-E1BEBBC27BD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34154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09A0A6-3AEB-437E-9DBA-315A9F77BA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Submission</a:t>
            </a:r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C0D221C-057A-478B-8E94-594755AC544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Deadline</a:t>
            </a:r>
          </a:p>
          <a:p>
            <a:pPr lvl="1"/>
            <a:r>
              <a:rPr lang="en-US" altLang="ko-KR" dirty="0"/>
              <a:t>June 13 (Mon) 14:00</a:t>
            </a:r>
          </a:p>
          <a:p>
            <a:r>
              <a:rPr lang="en-US" altLang="ko-KR" dirty="0"/>
              <a:t>Submission files</a:t>
            </a:r>
          </a:p>
          <a:p>
            <a:pPr lvl="1"/>
            <a:r>
              <a:rPr lang="en-US" altLang="ko-KR" dirty="0"/>
              <a:t>Rename the file Renderer.cpp to {student_id}_{name}.cpp</a:t>
            </a:r>
          </a:p>
          <a:p>
            <a:r>
              <a:rPr lang="en-US" altLang="ko-KR" dirty="0">
                <a:solidFill>
                  <a:srgbClr val="FF0000"/>
                </a:solidFill>
              </a:rPr>
              <a:t>Please follow the submission format!!</a:t>
            </a:r>
          </a:p>
          <a:p>
            <a:r>
              <a:rPr lang="en-US" altLang="ko-KR" dirty="0"/>
              <a:t>Submission to Blackboard</a:t>
            </a:r>
          </a:p>
          <a:p>
            <a:r>
              <a:rPr lang="en-US" altLang="ko-KR" dirty="0"/>
              <a:t>Contact</a:t>
            </a:r>
          </a:p>
          <a:p>
            <a:pPr lvl="1"/>
            <a:r>
              <a:rPr lang="en-US" altLang="ko-KR" dirty="0"/>
              <a:t>TA email: </a:t>
            </a:r>
            <a:r>
              <a:rPr lang="en-US" altLang="ko-KR" dirty="0">
                <a:hlinkClick r:id="rId2"/>
              </a:rPr>
              <a:t>2022.CG.TA@gmail.com</a:t>
            </a:r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201DB46-9331-4E42-8E96-251F69A29FE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26642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D5A73A2C-8844-E19B-47D6-C5277DF196D5}"/>
              </a:ext>
            </a:extLst>
          </p:cNvPr>
          <p:cNvGrpSpPr/>
          <p:nvPr/>
        </p:nvGrpSpPr>
        <p:grpSpPr>
          <a:xfrm>
            <a:off x="521551" y="2927671"/>
            <a:ext cx="8155019" cy="2841587"/>
            <a:chOff x="494490" y="2116818"/>
            <a:chExt cx="8155019" cy="2841587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ECCBAC29-27B8-AAA8-8835-706E79C4DA2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54526" y="2116818"/>
              <a:ext cx="3694983" cy="2841585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F726DE41-0A91-E7A2-0DA0-C4984425646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4490" y="2116820"/>
              <a:ext cx="3668562" cy="2841585"/>
            </a:xfrm>
            <a:prstGeom prst="rect">
              <a:avLst/>
            </a:prstGeom>
          </p:spPr>
        </p:pic>
        <p:sp>
          <p:nvSpPr>
            <p:cNvPr id="16" name="화살표: 오른쪽 20">
              <a:extLst>
                <a:ext uri="{FF2B5EF4-FFF2-40B4-BE49-F238E27FC236}">
                  <a16:creationId xmlns:a16="http://schemas.microsoft.com/office/drawing/2014/main" id="{D5823653-6ABF-2B84-56FC-75684F5B4487}"/>
                </a:ext>
              </a:extLst>
            </p:cNvPr>
            <p:cNvSpPr/>
            <p:nvPr/>
          </p:nvSpPr>
          <p:spPr>
            <a:xfrm>
              <a:off x="4404639" y="3422950"/>
              <a:ext cx="362430" cy="229327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E3A5EA5-D118-D2A9-FC52-E729FFD3C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Goal</a:t>
            </a:r>
            <a:endParaRPr lang="ko-KR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7E6EE2-D430-7CD5-4C9D-6DBC476B2F5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Render spheres of various materials using ray tracing technique.</a:t>
            </a:r>
          </a:p>
          <a:p>
            <a:pPr lvl="1"/>
            <a:r>
              <a:rPr lang="en-US" altLang="ko-KR" dirty="0"/>
              <a:t>Calculate reflection ray, refraction ray, shadow ray</a:t>
            </a:r>
          </a:p>
          <a:p>
            <a:r>
              <a:rPr lang="en-US" altLang="ko-KR" dirty="0"/>
              <a:t>Construct a normal map to shade the floor.</a:t>
            </a:r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02C98F-08CD-2675-7E31-5F0F323965E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93624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F28D6F-9F63-E3A7-A1C7-559A5B83E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Visual Studio</a:t>
            </a:r>
            <a:endParaRPr lang="ko-KR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990C16-B0C0-5F47-A07C-B40814A29BC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>
                <a:hlinkClick r:id="rId2"/>
              </a:rPr>
              <a:t>https://visualstudio.microsoft.com/ko/downloads/</a:t>
            </a:r>
            <a:endParaRPr lang="en-US" altLang="ko-KR" dirty="0"/>
          </a:p>
          <a:p>
            <a:r>
              <a:rPr lang="en-US" altLang="ko-KR" dirty="0"/>
              <a:t>Visual Studio for C++ is not run on macOS. We highly recommend using Windows device for HW3, contact TAs if you need help.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63B2AB-A18A-BE50-76D1-B72AAF5C997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3</a:t>
            </a:fld>
            <a:endParaRPr lang="ko-KR" alt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69F6568E-F40B-829E-E61B-D86BD43CDC84}"/>
              </a:ext>
            </a:extLst>
          </p:cNvPr>
          <p:cNvGrpSpPr/>
          <p:nvPr/>
        </p:nvGrpSpPr>
        <p:grpSpPr>
          <a:xfrm>
            <a:off x="1675067" y="2707004"/>
            <a:ext cx="5510469" cy="3493500"/>
            <a:chOff x="1462609" y="2577618"/>
            <a:chExt cx="6218782" cy="3907712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0B187AB-2281-D8B2-4DB1-30DB6A33EE4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1981"/>
            <a:stretch/>
          </p:blipFill>
          <p:spPr>
            <a:xfrm>
              <a:off x="1462609" y="2577618"/>
              <a:ext cx="6218782" cy="3907712"/>
            </a:xfrm>
            <a:prstGeom prst="rect">
              <a:avLst/>
            </a:prstGeom>
          </p:spPr>
        </p:pic>
        <p:sp>
          <p:nvSpPr>
            <p:cNvPr id="7" name="직사각형 11">
              <a:extLst>
                <a:ext uri="{FF2B5EF4-FFF2-40B4-BE49-F238E27FC236}">
                  <a16:creationId xmlns:a16="http://schemas.microsoft.com/office/drawing/2014/main" id="{2568BD75-2801-C1AD-73A4-585A42F6BC5F}"/>
                </a:ext>
              </a:extLst>
            </p:cNvPr>
            <p:cNvSpPr/>
            <p:nvPr/>
          </p:nvSpPr>
          <p:spPr>
            <a:xfrm>
              <a:off x="3153747" y="3023119"/>
              <a:ext cx="989045" cy="852196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6489973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C6E2AD-41AE-85ED-6584-981EF2A25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Visual Studio</a:t>
            </a:r>
            <a:endParaRPr lang="ko-KR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116D24-CADD-238D-FB05-ED3B223DFB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Open the VS solution file (Homework3.sln)</a:t>
            </a:r>
            <a:endParaRPr lang="ko-KR" altLang="en-US" dirty="0"/>
          </a:p>
          <a:p>
            <a:r>
              <a:rPr lang="en-US" altLang="ko-KR" dirty="0"/>
              <a:t>Change</a:t>
            </a:r>
            <a:r>
              <a:rPr lang="ko-KR" altLang="en-US" dirty="0"/>
              <a:t> </a:t>
            </a:r>
            <a:r>
              <a:rPr lang="en-US" altLang="ko-KR" dirty="0"/>
              <a:t>the</a:t>
            </a:r>
            <a:r>
              <a:rPr lang="ko-KR" altLang="en-US" dirty="0"/>
              <a:t> </a:t>
            </a:r>
            <a:r>
              <a:rPr lang="en-US" altLang="ko-KR" dirty="0"/>
              <a:t>build</a:t>
            </a:r>
            <a:r>
              <a:rPr lang="ko-KR" altLang="en-US" dirty="0"/>
              <a:t> </a:t>
            </a:r>
            <a:r>
              <a:rPr lang="en-US" altLang="ko-KR" dirty="0"/>
              <a:t>configuration</a:t>
            </a:r>
            <a:r>
              <a:rPr lang="ko-KR" altLang="en-US" dirty="0"/>
              <a:t> </a:t>
            </a:r>
            <a:r>
              <a:rPr lang="en-US" altLang="ko-KR" dirty="0"/>
              <a:t>to</a:t>
            </a:r>
            <a:r>
              <a:rPr lang="ko-KR" altLang="en-US" dirty="0"/>
              <a:t> </a:t>
            </a:r>
            <a:r>
              <a:rPr lang="en-US" altLang="ko-KR" dirty="0"/>
              <a:t>Release</a:t>
            </a:r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E29DFA-61F8-DF93-40D4-5C2220B49D9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4</a:t>
            </a:fld>
            <a:endParaRPr lang="ko-KR" alt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6ED016EE-5C9D-C4FF-50CC-DF3105354808}"/>
              </a:ext>
            </a:extLst>
          </p:cNvPr>
          <p:cNvGrpSpPr/>
          <p:nvPr/>
        </p:nvGrpSpPr>
        <p:grpSpPr>
          <a:xfrm>
            <a:off x="1796805" y="2649537"/>
            <a:ext cx="4619625" cy="3209925"/>
            <a:chOff x="3627437" y="2840037"/>
            <a:chExt cx="4619625" cy="3209925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87A5D87-B8C0-C588-9319-BE358E893FC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627437" y="2840037"/>
              <a:ext cx="4619625" cy="3209925"/>
            </a:xfrm>
            <a:prstGeom prst="rect">
              <a:avLst/>
            </a:prstGeom>
          </p:spPr>
        </p:pic>
        <p:sp>
          <p:nvSpPr>
            <p:cNvPr id="7" name="직사각형 11">
              <a:extLst>
                <a:ext uri="{FF2B5EF4-FFF2-40B4-BE49-F238E27FC236}">
                  <a16:creationId xmlns:a16="http://schemas.microsoft.com/office/drawing/2014/main" id="{C8C8275D-FBD5-C2B8-F323-8475736ED694}"/>
                </a:ext>
              </a:extLst>
            </p:cNvPr>
            <p:cNvSpPr/>
            <p:nvPr/>
          </p:nvSpPr>
          <p:spPr>
            <a:xfrm>
              <a:off x="6229350" y="3526015"/>
              <a:ext cx="831850" cy="233185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8481572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E7B2A-3DA5-A417-E989-5F54B164D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Ray Tracing</a:t>
            </a:r>
            <a:endParaRPr lang="ko-KR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B1A268-5E5D-E3FE-2DA8-1CD8E200A89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>
                <a:latin typeface="Consolas" panose="020B0609020204030204" pitchFamily="49" charset="0"/>
              </a:rPr>
              <a:t>vec3 </a:t>
            </a:r>
            <a:r>
              <a:rPr lang="en-US" altLang="ko-KR" dirty="0" err="1">
                <a:latin typeface="Consolas" panose="020B0609020204030204" pitchFamily="49" charset="0"/>
              </a:rPr>
              <a:t>get_color</a:t>
            </a:r>
            <a:r>
              <a:rPr lang="en-US" altLang="ko-KR" dirty="0">
                <a:latin typeface="Consolas" panose="020B0609020204030204" pitchFamily="49" charset="0"/>
              </a:rPr>
              <a:t>(int depth, vec3 eye, vec3 ray)</a:t>
            </a:r>
          </a:p>
          <a:p>
            <a:r>
              <a:rPr lang="en-US" altLang="ko-KR" dirty="0"/>
              <a:t>Sums three ray colors: reflection ray, refraction ray, shadow ray.</a:t>
            </a:r>
          </a:p>
          <a:p>
            <a:r>
              <a:rPr lang="en-US" altLang="ko-KR" dirty="0"/>
              <a:t>Then the result is multiplied piecewise with the shaded color, making a color bias.</a:t>
            </a:r>
          </a:p>
          <a:p>
            <a:pPr marL="0" indent="0">
              <a:buNone/>
            </a:pPr>
            <a:r>
              <a:rPr lang="en-US" altLang="ko-KR" dirty="0"/>
              <a:t>   (The code for this part is provided.)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01A2D1-8BDC-137C-CE40-8C27ECF1B66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5</a:t>
            </a:fld>
            <a:endParaRPr lang="ko-KR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4F33CAC-88B3-4E04-B7CE-B7DA4B21DA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8924" y="3309896"/>
            <a:ext cx="4755387" cy="29818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609146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4E796C-3045-4A1D-A967-04C3AA275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Problems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B400480-7A6F-4D0E-ABD2-69AA2920E2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Fill in some empty functions in Renderer.cpp file.</a:t>
            </a:r>
          </a:p>
          <a:p>
            <a:pPr lvl="1"/>
            <a:r>
              <a:rPr lang="en-US" altLang="ko-KR" dirty="0">
                <a:latin typeface="Consolas" panose="020B0609020204030204" pitchFamily="49" charset="0"/>
              </a:rPr>
              <a:t>vec3 </a:t>
            </a:r>
            <a:r>
              <a:rPr lang="en-US" altLang="ko-KR" dirty="0" err="1">
                <a:latin typeface="Consolas" panose="020B0609020204030204" pitchFamily="49" charset="0"/>
              </a:rPr>
              <a:t>get_reflection_ray</a:t>
            </a:r>
            <a:r>
              <a:rPr lang="en-US" altLang="ko-KR" dirty="0">
                <a:latin typeface="Consolas" panose="020B0609020204030204" pitchFamily="49" charset="0"/>
              </a:rPr>
              <a:t>(vec3 </a:t>
            </a:r>
            <a:r>
              <a:rPr lang="en-US" altLang="ko-KR" dirty="0" err="1">
                <a:latin typeface="Consolas" panose="020B0609020204030204" pitchFamily="49" charset="0"/>
              </a:rPr>
              <a:t>input_ray</a:t>
            </a:r>
            <a:r>
              <a:rPr lang="en-US" altLang="ko-KR" dirty="0">
                <a:latin typeface="Consolas" panose="020B0609020204030204" pitchFamily="49" charset="0"/>
              </a:rPr>
              <a:t>, </a:t>
            </a:r>
            <a:r>
              <a:rPr lang="en-US" altLang="ko-KR" dirty="0" err="1">
                <a:latin typeface="Consolas" panose="020B0609020204030204" pitchFamily="49" charset="0"/>
              </a:rPr>
              <a:t>HitData</a:t>
            </a:r>
            <a:r>
              <a:rPr lang="en-US" altLang="ko-KR" dirty="0">
                <a:latin typeface="Consolas" panose="020B0609020204030204" pitchFamily="49" charset="0"/>
              </a:rPr>
              <a:t> hit)</a:t>
            </a:r>
          </a:p>
          <a:p>
            <a:pPr lvl="1"/>
            <a:r>
              <a:rPr lang="en-US" altLang="ko-KR" dirty="0">
                <a:latin typeface="Consolas" panose="020B0609020204030204" pitchFamily="49" charset="0"/>
              </a:rPr>
              <a:t>vec3 </a:t>
            </a:r>
            <a:r>
              <a:rPr lang="en-US" altLang="ko-KR" dirty="0" err="1">
                <a:latin typeface="Consolas" panose="020B0609020204030204" pitchFamily="49" charset="0"/>
              </a:rPr>
              <a:t>get_refraction_ray</a:t>
            </a:r>
            <a:r>
              <a:rPr lang="en-US" altLang="ko-KR" dirty="0">
                <a:latin typeface="Consolas" panose="020B0609020204030204" pitchFamily="49" charset="0"/>
              </a:rPr>
              <a:t>(vec3 </a:t>
            </a:r>
            <a:r>
              <a:rPr lang="en-US" altLang="ko-KR" dirty="0" err="1">
                <a:latin typeface="Consolas" panose="020B0609020204030204" pitchFamily="49" charset="0"/>
              </a:rPr>
              <a:t>input_ray</a:t>
            </a:r>
            <a:r>
              <a:rPr lang="en-US" altLang="ko-KR" dirty="0">
                <a:latin typeface="Consolas" panose="020B0609020204030204" pitchFamily="49" charset="0"/>
              </a:rPr>
              <a:t>, </a:t>
            </a:r>
            <a:r>
              <a:rPr lang="en-US" altLang="ko-KR" dirty="0" err="1">
                <a:latin typeface="Consolas" panose="020B0609020204030204" pitchFamily="49" charset="0"/>
              </a:rPr>
              <a:t>HitData</a:t>
            </a:r>
            <a:r>
              <a:rPr lang="en-US" altLang="ko-KR" dirty="0">
                <a:latin typeface="Consolas" panose="020B0609020204030204" pitchFamily="49" charset="0"/>
              </a:rPr>
              <a:t> hit, Material m)</a:t>
            </a:r>
          </a:p>
          <a:p>
            <a:pPr lvl="1"/>
            <a:r>
              <a:rPr lang="en-US" altLang="ko-KR" dirty="0">
                <a:latin typeface="Consolas" panose="020B0609020204030204" pitchFamily="49" charset="0"/>
              </a:rPr>
              <a:t>bool </a:t>
            </a:r>
            <a:r>
              <a:rPr lang="en-US" altLang="ko-KR" dirty="0" err="1">
                <a:latin typeface="Consolas" panose="020B0609020204030204" pitchFamily="49" charset="0"/>
              </a:rPr>
              <a:t>is_lighted</a:t>
            </a:r>
            <a:r>
              <a:rPr lang="en-US" altLang="ko-KR" dirty="0">
                <a:latin typeface="Consolas" panose="020B0609020204030204" pitchFamily="49" charset="0"/>
              </a:rPr>
              <a:t>(vec3 eye)</a:t>
            </a:r>
          </a:p>
          <a:p>
            <a:pPr lvl="1"/>
            <a:r>
              <a:rPr lang="en-US" altLang="ko-KR" dirty="0">
                <a:latin typeface="Consolas" panose="020B0609020204030204" pitchFamily="49" charset="0"/>
              </a:rPr>
              <a:t>void </a:t>
            </a:r>
            <a:r>
              <a:rPr lang="en-US" altLang="ko-KR" dirty="0" err="1">
                <a:latin typeface="Consolas" panose="020B0609020204030204" pitchFamily="49" charset="0"/>
              </a:rPr>
              <a:t>construct_normal_map</a:t>
            </a:r>
            <a:r>
              <a:rPr lang="en-US" altLang="ko-KR" dirty="0">
                <a:latin typeface="Consolas" panose="020B0609020204030204" pitchFamily="49" charset="0"/>
              </a:rPr>
              <a:t>(</a:t>
            </a:r>
            <a:r>
              <a:rPr lang="en-US" altLang="ko-KR" dirty="0" err="1">
                <a:latin typeface="Consolas" panose="020B0609020204030204" pitchFamily="49" charset="0"/>
              </a:rPr>
              <a:t>img_height</a:t>
            </a:r>
            <a:r>
              <a:rPr lang="en-US" altLang="ko-KR" dirty="0">
                <a:latin typeface="Consolas" panose="020B0609020204030204" pitchFamily="49" charset="0"/>
              </a:rPr>
              <a:t>, </a:t>
            </a:r>
            <a:r>
              <a:rPr lang="en-US" altLang="ko-KR" dirty="0" err="1">
                <a:latin typeface="Consolas" panose="020B0609020204030204" pitchFamily="49" charset="0"/>
              </a:rPr>
              <a:t>img_normal</a:t>
            </a:r>
            <a:r>
              <a:rPr lang="en-US" altLang="ko-KR" dirty="0">
                <a:latin typeface="Consolas" panose="020B0609020204030204" pitchFamily="49" charset="0"/>
              </a:rPr>
              <a:t>)</a:t>
            </a:r>
          </a:p>
          <a:p>
            <a:pPr marL="342900" lvl="1" indent="0">
              <a:buNone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34F9DC9-C56B-41CC-BD50-E1BEBBC27BD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0363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4E796C-3045-4A1D-A967-04C3AA275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Problem 1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B400480-7A6F-4D0E-ABD2-69AA2920E2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>
                <a:latin typeface="Consolas" panose="020B0609020204030204" pitchFamily="49" charset="0"/>
              </a:rPr>
              <a:t>vec3 </a:t>
            </a:r>
            <a:r>
              <a:rPr lang="en-US" altLang="ko-KR" dirty="0" err="1">
                <a:latin typeface="Consolas" panose="020B0609020204030204" pitchFamily="49" charset="0"/>
              </a:rPr>
              <a:t>get_reflection_ray</a:t>
            </a:r>
            <a:r>
              <a:rPr lang="en-US" altLang="ko-KR" dirty="0">
                <a:latin typeface="Consolas" panose="020B0609020204030204" pitchFamily="49" charset="0"/>
              </a:rPr>
              <a:t>(vec3 </a:t>
            </a:r>
            <a:r>
              <a:rPr lang="en-US" altLang="ko-KR" dirty="0" err="1">
                <a:latin typeface="Consolas" panose="020B0609020204030204" pitchFamily="49" charset="0"/>
              </a:rPr>
              <a:t>input_ray</a:t>
            </a:r>
            <a:r>
              <a:rPr lang="en-US" altLang="ko-KR" dirty="0">
                <a:latin typeface="Consolas" panose="020B0609020204030204" pitchFamily="49" charset="0"/>
              </a:rPr>
              <a:t>, </a:t>
            </a:r>
            <a:r>
              <a:rPr lang="en-US" altLang="ko-KR" dirty="0" err="1">
                <a:latin typeface="Consolas" panose="020B0609020204030204" pitchFamily="49" charset="0"/>
              </a:rPr>
              <a:t>HitData</a:t>
            </a:r>
            <a:r>
              <a:rPr lang="en-US" altLang="ko-KR" dirty="0">
                <a:latin typeface="Consolas" panose="020B0609020204030204" pitchFamily="49" charset="0"/>
              </a:rPr>
              <a:t> hit)</a:t>
            </a:r>
          </a:p>
          <a:p>
            <a:pPr lvl="1"/>
            <a:r>
              <a:rPr lang="en-US" altLang="ko-KR" dirty="0"/>
              <a:t>Calculate the reflection ray.</a:t>
            </a:r>
          </a:p>
          <a:p>
            <a:pPr lvl="1"/>
            <a:r>
              <a:rPr lang="en-US" altLang="ko-KR" dirty="0"/>
              <a:t>Primary ray incident data is stored in </a:t>
            </a:r>
            <a:r>
              <a:rPr lang="en-US" altLang="ko-KR" dirty="0" err="1"/>
              <a:t>HitData</a:t>
            </a:r>
            <a:r>
              <a:rPr lang="en-US" altLang="ko-KR" dirty="0"/>
              <a:t>. (see page 16)</a:t>
            </a:r>
          </a:p>
          <a:p>
            <a:pPr lvl="1"/>
            <a:r>
              <a:rPr lang="en-US" altLang="ko-KR" dirty="0"/>
              <a:t>The returned vector must be normalized.</a:t>
            </a:r>
          </a:p>
          <a:p>
            <a:pPr marL="0" indent="0">
              <a:buNone/>
            </a:pPr>
            <a:endParaRPr lang="en-US" altLang="ko-KR" dirty="0"/>
          </a:p>
          <a:p>
            <a:pPr marL="342900" lvl="1" indent="0">
              <a:buNone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34F9DC9-C56B-41CC-BD50-E1BEBBC27BD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41585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4E796C-3045-4A1D-A967-04C3AA275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Problem 1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34F9DC9-C56B-41CC-BD50-E1BEBBC27BD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8</a:t>
            </a:fld>
            <a:endParaRPr lang="ko-KR" alt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60CA394-5692-9F74-02A4-80FF6915F225}"/>
              </a:ext>
            </a:extLst>
          </p:cNvPr>
          <p:cNvGrpSpPr/>
          <p:nvPr/>
        </p:nvGrpSpPr>
        <p:grpSpPr>
          <a:xfrm>
            <a:off x="1387790" y="1146202"/>
            <a:ext cx="6368419" cy="4925388"/>
            <a:chOff x="1530042" y="1423702"/>
            <a:chExt cx="6083915" cy="4705350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CA5DB529-96FA-0173-D4F3-AC20F6D1491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30042" y="1423702"/>
              <a:ext cx="6083915" cy="4705350"/>
            </a:xfrm>
            <a:prstGeom prst="rect">
              <a:avLst/>
            </a:prstGeom>
          </p:spPr>
        </p:pic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2DF917B0-8293-07E7-E953-8C14C203410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54700" y="1980121"/>
              <a:ext cx="438150" cy="1628775"/>
            </a:xfrm>
            <a:prstGeom prst="straightConnector1">
              <a:avLst/>
            </a:prstGeom>
            <a:ln w="31750">
              <a:solidFill>
                <a:srgbClr val="FF000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975105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어두운이(가) 표시된 사진&#10;&#10;자동 생성된 설명">
            <a:extLst>
              <a:ext uri="{FF2B5EF4-FFF2-40B4-BE49-F238E27FC236}">
                <a16:creationId xmlns:a16="http://schemas.microsoft.com/office/drawing/2014/main" id="{D14E3A1B-4841-41E4-AA0E-34095427C6A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2346" y="2784175"/>
            <a:ext cx="5595257" cy="2371008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554E796C-3045-4A1D-A967-04C3AA275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Problem 2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텍스트 개체 틀 2">
                <a:extLst>
                  <a:ext uri="{FF2B5EF4-FFF2-40B4-BE49-F238E27FC236}">
                    <a16:creationId xmlns:a16="http://schemas.microsoft.com/office/drawing/2014/main" id="{0B400480-7A6F-4D0E-ABD2-69AA2920E259}"/>
                  </a:ext>
                </a:extLst>
              </p:cNvPr>
              <p:cNvSpPr>
                <a:spLocks noGrp="1"/>
              </p:cNvSpPr>
              <p:nvPr>
                <p:ph type="body" sz="quarter" idx="13"/>
              </p:nvPr>
            </p:nvSpPr>
            <p:spPr>
              <a:xfrm>
                <a:off x="521550" y="1088740"/>
                <a:ext cx="8285900" cy="5040312"/>
              </a:xfrm>
            </p:spPr>
            <p:txBody>
              <a:bodyPr>
                <a:normAutofit/>
              </a:bodyPr>
              <a:lstStyle/>
              <a:p>
                <a:r>
                  <a:rPr lang="en-US" altLang="ko-KR" dirty="0">
                    <a:latin typeface="Consolas" panose="020B0609020204030204" pitchFamily="49" charset="0"/>
                  </a:rPr>
                  <a:t>vec3 </a:t>
                </a:r>
                <a:r>
                  <a:rPr lang="en-US" altLang="ko-KR" dirty="0" err="1">
                    <a:latin typeface="Consolas" panose="020B0609020204030204" pitchFamily="49" charset="0"/>
                  </a:rPr>
                  <a:t>get_refraction_ray</a:t>
                </a:r>
                <a:r>
                  <a:rPr lang="en-US" altLang="ko-KR" dirty="0">
                    <a:latin typeface="Consolas" panose="020B0609020204030204" pitchFamily="49" charset="0"/>
                  </a:rPr>
                  <a:t>(vec3 </a:t>
                </a:r>
                <a:r>
                  <a:rPr lang="en-US" altLang="ko-KR" dirty="0" err="1">
                    <a:latin typeface="Consolas" panose="020B0609020204030204" pitchFamily="49" charset="0"/>
                  </a:rPr>
                  <a:t>input_ray</a:t>
                </a:r>
                <a:r>
                  <a:rPr lang="en-US" altLang="ko-KR" dirty="0">
                    <a:latin typeface="Consolas" panose="020B0609020204030204" pitchFamily="49" charset="0"/>
                  </a:rPr>
                  <a:t>, </a:t>
                </a:r>
                <a:r>
                  <a:rPr lang="en-US" altLang="ko-KR" dirty="0" err="1">
                    <a:latin typeface="Consolas" panose="020B0609020204030204" pitchFamily="49" charset="0"/>
                  </a:rPr>
                  <a:t>HitData</a:t>
                </a:r>
                <a:r>
                  <a:rPr lang="en-US" altLang="ko-KR" dirty="0">
                    <a:latin typeface="Consolas" panose="020B0609020204030204" pitchFamily="49" charset="0"/>
                  </a:rPr>
                  <a:t> hit, Material m)</a:t>
                </a:r>
              </a:p>
              <a:p>
                <a:pPr lvl="1"/>
                <a:r>
                  <a:rPr lang="en-US" altLang="ko-KR" dirty="0"/>
                  <a:t>Calculate the refraction ray.</a:t>
                </a:r>
              </a:p>
              <a:p>
                <a:pPr lvl="1"/>
                <a:r>
                  <a:rPr lang="en-US" altLang="ko-KR" dirty="0"/>
                  <a:t>The returned vector must be normalized.</a:t>
                </a:r>
              </a:p>
              <a:p>
                <a:endParaRPr lang="en-US" altLang="ko-KR" dirty="0"/>
              </a:p>
              <a:p>
                <a:r>
                  <a:rPr lang="en-US" altLang="ko-KR" dirty="0"/>
                  <a:t>Snell’s Law</a:t>
                </a:r>
              </a:p>
              <a:p>
                <a:pPr lvl="1"/>
                <a:r>
                  <a:rPr lang="en-US" altLang="ko-KR" b="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b="0" i="1" smtClean="0">
                            <a:solidFill>
                              <a:srgbClr val="FF57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ko-KR" altLang="en-US" i="1">
                            <a:solidFill>
                              <a:srgbClr val="FF5700"/>
                            </a:solidFill>
                            <a:latin typeface="Cambria Math" panose="02040503050406030204" pitchFamily="18" charset="0"/>
                          </a:rPr>
                          <m:t>𝜂</m:t>
                        </m:r>
                      </m:e>
                      <m:sub>
                        <m:r>
                          <a:rPr lang="en-US" altLang="ko-KR" b="0" i="1" smtClean="0">
                            <a:solidFill>
                              <a:srgbClr val="FF5700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func>
                      <m:funcPr>
                        <m:ctrlPr>
                          <a:rPr lang="en-US" altLang="ko-KR" b="0" i="1" smtClean="0">
                            <a:solidFill>
                              <a:srgbClr val="FF5700"/>
                            </a:solidFill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ko-KR" b="0" i="0" smtClean="0">
                            <a:solidFill>
                              <a:srgbClr val="FF5700"/>
                            </a:solidFill>
                            <a:latin typeface="Cambria Math" panose="02040503050406030204" pitchFamily="18" charset="0"/>
                          </a:rPr>
                          <m:t>sin</m:t>
                        </m:r>
                      </m:fName>
                      <m:e>
                        <m:sSub>
                          <m:sSubPr>
                            <m:ctrlPr>
                              <a:rPr lang="en-US" altLang="ko-KR" b="0" i="1" smtClean="0">
                                <a:solidFill>
                                  <a:srgbClr val="FF57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b="0" i="1" smtClean="0">
                                <a:solidFill>
                                  <a:srgbClr val="FF5700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  <m:sub>
                            <m:r>
                              <a:rPr lang="en-US" altLang="ko-KR" b="0" i="1" smtClean="0">
                                <a:solidFill>
                                  <a:srgbClr val="FF5700"/>
                                </a:solidFill>
                                <a:latin typeface="Cambria Math" panose="02040503050406030204" pitchFamily="18" charset="0"/>
                              </a:rPr>
                              <m:t>𝐼</m:t>
                            </m:r>
                          </m:sub>
                        </m:sSub>
                      </m:e>
                    </m:func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ko-KR" b="0" i="1" smtClean="0">
                            <a:solidFill>
                              <a:srgbClr val="0249BB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ko-KR" altLang="en-US" b="0" i="1" smtClean="0">
                            <a:solidFill>
                              <a:srgbClr val="0249BB"/>
                            </a:solidFill>
                            <a:latin typeface="Cambria Math" panose="02040503050406030204" pitchFamily="18" charset="0"/>
                          </a:rPr>
                          <m:t>𝜂</m:t>
                        </m:r>
                      </m:e>
                      <m:sub>
                        <m:r>
                          <a:rPr lang="en-US" altLang="ko-KR" b="0" i="1" smtClean="0">
                            <a:solidFill>
                              <a:srgbClr val="0249BB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func>
                      <m:funcPr>
                        <m:ctrlPr>
                          <a:rPr lang="en-US" altLang="ko-KR" b="0" i="1" smtClean="0">
                            <a:solidFill>
                              <a:srgbClr val="0249BB"/>
                            </a:solidFill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ko-KR" b="0" i="0" smtClean="0">
                            <a:solidFill>
                              <a:srgbClr val="0249BB"/>
                            </a:solidFill>
                            <a:latin typeface="Cambria Math" panose="02040503050406030204" pitchFamily="18" charset="0"/>
                          </a:rPr>
                          <m:t>sin</m:t>
                        </m:r>
                      </m:fName>
                      <m:e>
                        <m:sSub>
                          <m:sSubPr>
                            <m:ctrlPr>
                              <a:rPr lang="en-US" altLang="ko-KR" b="0" i="1" smtClean="0">
                                <a:solidFill>
                                  <a:srgbClr val="0249BB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b="0" i="1" smtClean="0">
                                <a:solidFill>
                                  <a:srgbClr val="0249BB"/>
                                </a:solidFill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  <m:sub>
                            <m:r>
                              <a:rPr lang="en-US" altLang="ko-KR" b="0" i="1" smtClean="0">
                                <a:solidFill>
                                  <a:srgbClr val="0249BB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func>
                  </m:oMath>
                </a14:m>
                <a:endParaRPr lang="en-US" altLang="ko-KR" dirty="0"/>
              </a:p>
              <a:p>
                <a:pPr lvl="1"/>
                <a14:m>
                  <m:oMath xmlns:m="http://schemas.openxmlformats.org/officeDocument/2006/math">
                    <m:r>
                      <a:rPr lang="ko-KR" altLang="en-US" i="1">
                        <a:latin typeface="Cambria Math" panose="02040503050406030204" pitchFamily="18" charset="0"/>
                      </a:rPr>
                      <m:t>𝜂</m:t>
                    </m:r>
                  </m:oMath>
                </a14:m>
                <a:r>
                  <a:rPr lang="en-US" altLang="ko-KR" dirty="0"/>
                  <a:t>: refractive index, </a:t>
                </a: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𝜃</m:t>
                    </m:r>
                  </m:oMath>
                </a14:m>
                <a:r>
                  <a:rPr lang="en-US" altLang="ko-KR" dirty="0"/>
                  <a:t>: angle between light ray and normal.</a:t>
                </a:r>
              </a:p>
              <a:p>
                <a:pPr lvl="1"/>
                <a:r>
                  <a:rPr lang="en-US" altLang="ko-KR" dirty="0"/>
                  <a:t>Refractive index of empty space is 1.</a:t>
                </a:r>
              </a:p>
              <a:p>
                <a:pPr marL="342900" lvl="1" indent="0">
                  <a:buNone/>
                </a:pPr>
                <a:endParaRPr lang="en-US" altLang="ko-KR" dirty="0"/>
              </a:p>
              <a:p>
                <a:pPr lvl="1"/>
                <a:r>
                  <a:rPr lang="en-US" altLang="ko-KR" dirty="0"/>
                  <a:t>Hint: Separate the ray into parallel and normal terms.</a:t>
                </a:r>
              </a:p>
              <a:p>
                <a:pPr lvl="1"/>
                <a:r>
                  <a:rPr lang="en-US" altLang="ko-KR" dirty="0"/>
                  <a:t>Note: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ko-KR" altLang="en-US" b="0" i="1" smtClean="0">
                            <a:latin typeface="Cambria Math" panose="02040503050406030204" pitchFamily="18" charset="0"/>
                          </a:rPr>
                          <m:t>𝜂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altLang="ko-KR" dirty="0"/>
                  <a:t> may not always be 1! (use </a:t>
                </a:r>
                <a:r>
                  <a:rPr lang="en-US" altLang="ko-KR" dirty="0" err="1">
                    <a:latin typeface="Consolas" panose="020B0609020204030204" pitchFamily="49" charset="0"/>
                  </a:rPr>
                  <a:t>hit.is_front</a:t>
                </a:r>
                <a:r>
                  <a:rPr lang="en-US" altLang="ko-KR" dirty="0"/>
                  <a:t>)</a:t>
                </a:r>
              </a:p>
              <a:p>
                <a:pPr marL="342900" lvl="1" indent="0">
                  <a:buNone/>
                </a:pPr>
                <a:endParaRPr lang="ko-KR" altLang="en-US" dirty="0"/>
              </a:p>
            </p:txBody>
          </p:sp>
        </mc:Choice>
        <mc:Fallback xmlns="">
          <p:sp>
            <p:nvSpPr>
              <p:cNvPr id="3" name="텍스트 개체 틀 2">
                <a:extLst>
                  <a:ext uri="{FF2B5EF4-FFF2-40B4-BE49-F238E27FC236}">
                    <a16:creationId xmlns:a16="http://schemas.microsoft.com/office/drawing/2014/main" id="{0B400480-7A6F-4D0E-ABD2-69AA2920E25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3"/>
              </p:nvPr>
            </p:nvSpPr>
            <p:spPr>
              <a:xfrm>
                <a:off x="521550" y="1088740"/>
                <a:ext cx="8285900" cy="5040312"/>
              </a:xfrm>
              <a:blipFill>
                <a:blip r:embed="rId3"/>
                <a:stretch>
                  <a:fillRect l="-515" r="-176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34F9DC9-C56B-41CC-BD50-E1BEBBC27BD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43649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1">
      <a:majorFont>
        <a:latin typeface="Times New Roman"/>
        <a:ea typeface="맑은 고딕"/>
        <a:cs typeface=""/>
      </a:majorFont>
      <a:minorFont>
        <a:latin typeface="Times New Roman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프레젠테이션1" id="{132F5308-C16B-475C-8D89-D4B83C42F809}" vid="{66A60C0B-2D91-4D9C-9076-78246A5FA2A7}"/>
    </a:ext>
  </a:extLst>
</a:theme>
</file>

<file path=ppt/theme/theme2.xml><?xml version="1.0" encoding="utf-8"?>
<a:theme xmlns:a="http://schemas.openxmlformats.org/drawing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1C3D62"/>
      </a:dk2>
      <a:lt2>
        <a:srgbClr val="E3DCC1"/>
      </a:lt2>
      <a:accent1>
        <a:srgbClr val="315F97"/>
      </a:accent1>
      <a:accent2>
        <a:srgbClr val="C75252"/>
      </a:accent2>
      <a:accent3>
        <a:srgbClr val="E9AE2B"/>
      </a:accent3>
      <a:accent4>
        <a:srgbClr val="699B37"/>
      </a:accent4>
      <a:accent5>
        <a:srgbClr val="358791"/>
      </a:accent5>
      <a:accent6>
        <a:srgbClr val="CA56A7"/>
      </a:accent6>
      <a:hlink>
        <a:srgbClr val="0000FF"/>
      </a:hlink>
      <a:folHlink>
        <a:srgbClr val="800080"/>
      </a:folHlink>
    </a:clrScheme>
    <a:fontScheme name="한컴오피스">
      <a:majorFont>
        <a:latin typeface="함초롬돋움"/>
        <a:ea typeface="함초롬돋움"/>
        <a:cs typeface=""/>
      </a:majorFont>
      <a:minorFont>
        <a:latin typeface="함초롬돋움"/>
        <a:ea typeface="함초롬돋움"/>
        <a:cs typeface="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254632B1E9ED6341A538302922200B32" ma:contentTypeVersion="9" ma:contentTypeDescription="새 문서를 만듭니다." ma:contentTypeScope="" ma:versionID="bc4de6e191d4206286db5973e485a4c1">
  <xsd:schema xmlns:xsd="http://www.w3.org/2001/XMLSchema" xmlns:xs="http://www.w3.org/2001/XMLSchema" xmlns:p="http://schemas.microsoft.com/office/2006/metadata/properties" xmlns:ns3="68f0efa0-1ed4-4e90-9211-2a78ccb05e85" xmlns:ns4="1bb132c5-2bc5-44a4-8c30-ffab3e38f05a" targetNamespace="http://schemas.microsoft.com/office/2006/metadata/properties" ma:root="true" ma:fieldsID="030c1adb9ce781f77c679bb8f581285a" ns3:_="" ns4:_="">
    <xsd:import namespace="68f0efa0-1ed4-4e90-9211-2a78ccb05e85"/>
    <xsd:import namespace="1bb132c5-2bc5-44a4-8c30-ffab3e38f05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8f0efa0-1ed4-4e90-9211-2a78ccb05e8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bb132c5-2bc5-44a4-8c30-ffab3e38f05a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공유 대상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세부 정보 공유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3" nillable="true" ma:displayName="힌트 해시 공유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F65662A-42D5-4B64-BA49-4EB0307218D0}">
  <ds:schemaRefs>
    <ds:schemaRef ds:uri="http://schemas.microsoft.com/office/2006/metadata/properties"/>
    <ds:schemaRef ds:uri="http://schemas.microsoft.com/office/infopath/2007/PartnerControls"/>
    <ds:schemaRef ds:uri="http://www.w3.org/2000/xmlns/"/>
  </ds:schemaRefs>
</ds:datastoreItem>
</file>

<file path=customXml/itemProps2.xml><?xml version="1.0" encoding="utf-8"?>
<ds:datastoreItem xmlns:ds="http://schemas.openxmlformats.org/officeDocument/2006/customXml" ds:itemID="{A2BAB8B7-48DC-4925-95E1-82AA7F88A6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787B776-EB44-45F3-816B-7C9F121EAE43}">
  <ds:schemaRefs>
    <ds:schemaRef ds:uri="1bb132c5-2bc5-44a4-8c30-ffab3e38f05a"/>
    <ds:schemaRef ds:uri="68f0efa0-1ed4-4e90-9211-2a78ccb05e8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0/xmlns/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MediaLab (1)</Template>
  <TotalTime>1610</TotalTime>
  <Words>670</Words>
  <Application>Microsoft Office PowerPoint</Application>
  <PresentationFormat>On-screen Show (4:3)</PresentationFormat>
  <Paragraphs>116</Paragraphs>
  <Slides>18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Times New Roman</vt:lpstr>
      <vt:lpstr>Cambria Math</vt:lpstr>
      <vt:lpstr>함초롬돋움</vt:lpstr>
      <vt:lpstr>Wingdings</vt:lpstr>
      <vt:lpstr>Arial</vt:lpstr>
      <vt:lpstr>맑은 고딕</vt:lpstr>
      <vt:lpstr>Consolas</vt:lpstr>
      <vt:lpstr>Office 테마</vt:lpstr>
      <vt:lpstr>Homework 3</vt:lpstr>
      <vt:lpstr>Goal</vt:lpstr>
      <vt:lpstr>Visual Studio</vt:lpstr>
      <vt:lpstr>Visual Studio</vt:lpstr>
      <vt:lpstr>Ray Tracing</vt:lpstr>
      <vt:lpstr>Problems</vt:lpstr>
      <vt:lpstr>Problem 1</vt:lpstr>
      <vt:lpstr>Problem 1</vt:lpstr>
      <vt:lpstr>Problem 2</vt:lpstr>
      <vt:lpstr>Problem 2</vt:lpstr>
      <vt:lpstr>Problem 3</vt:lpstr>
      <vt:lpstr>Problem 3</vt:lpstr>
      <vt:lpstr>Problem 4</vt:lpstr>
      <vt:lpstr>Problem 4</vt:lpstr>
      <vt:lpstr>Result</vt:lpstr>
      <vt:lpstr>struct HitData</vt:lpstr>
      <vt:lpstr>struct material</vt:lpstr>
      <vt:lpstr>Submission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Kevin Yu</dc:creator>
  <cp:lastModifiedBy>강 현모</cp:lastModifiedBy>
  <cp:revision>97</cp:revision>
  <cp:lastPrinted>2014-10-15T06:18:18Z</cp:lastPrinted>
  <dcterms:created xsi:type="dcterms:W3CDTF">2016-09-11T06:46:54Z</dcterms:created>
  <dcterms:modified xsi:type="dcterms:W3CDTF">2022-05-31T02:42:44Z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0x010100254632B1E9ED6341A538302922200B32</vt:lpwstr>
  </property>
</Properties>
</file>